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sldIdLst>
    <p:sldId id="292" r:id="rId2"/>
    <p:sldId id="257" r:id="rId3"/>
    <p:sldId id="258" r:id="rId4"/>
    <p:sldId id="264" r:id="rId5"/>
    <p:sldId id="262" r:id="rId6"/>
    <p:sldId id="260" r:id="rId7"/>
    <p:sldId id="259" r:id="rId8"/>
    <p:sldId id="261" r:id="rId9"/>
    <p:sldId id="266" r:id="rId10"/>
    <p:sldId id="263" r:id="rId11"/>
    <p:sldId id="267" r:id="rId12"/>
    <p:sldId id="293"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528"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B61BEF0D-F0BB-DE4B-95CE-6DB70DBA9567}" type="datetimeFigureOut">
              <a:rPr lang="en-US" smtClean="0"/>
              <a:pPr/>
              <a:t>4/8/2025</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257835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4/8/2025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87848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4/8/2025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24959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it-IT"/>
              <a:t>Fare clic per modificare lo stile del titolo dello schema</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4/8/2025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5195917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4/8/2025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33661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4/8/2025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443131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4/8/2025</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3494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5C6B4A9-1611-4792-9094-5F34BCA07E0B}" type="datetimeFigureOut">
              <a:rPr lang="en-US" smtClean="0"/>
              <a:t>4/8/2025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‹N›</a:t>
            </a:fld>
            <a:endParaRPr lang="en-US" dirty="0"/>
          </a:p>
        </p:txBody>
      </p:sp>
    </p:spTree>
    <p:extLst>
      <p:ext uri="{BB962C8B-B14F-4D97-AF65-F5344CB8AC3E}">
        <p14:creationId xmlns:p14="http://schemas.microsoft.com/office/powerpoint/2010/main" val="11734194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B61BEF0D-F0BB-DE4B-95CE-6DB70DBA9567}" type="datetimeFigureOut">
              <a:rPr lang="en-US" smtClean="0"/>
              <a:pPr/>
              <a:t>4/8/2025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440584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Diapositiva titolo">
    <p:spTree>
      <p:nvGrpSpPr>
        <p:cNvPr id="1" name=""/>
        <p:cNvGrpSpPr/>
        <p:nvPr/>
      </p:nvGrpSpPr>
      <p:grpSpPr>
        <a:xfrm>
          <a:off x="0" y="0"/>
          <a:ext cx="0" cy="0"/>
          <a:chOff x="0" y="0"/>
          <a:chExt cx="0" cy="0"/>
        </a:xfrm>
      </p:grpSpPr>
      <p:sp>
        <p:nvSpPr>
          <p:cNvPr id="13" name="Parallelogramma 14">
            <a:extLst>
              <a:ext uri="{FF2B5EF4-FFF2-40B4-BE49-F238E27FC236}">
                <a16:creationId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it-IT" noProof="0" dirty="0"/>
          </a:p>
        </p:txBody>
      </p:sp>
      <p:sp>
        <p:nvSpPr>
          <p:cNvPr id="12" name="Rettangolo 11">
            <a:extLst>
              <a:ext uri="{FF2B5EF4-FFF2-40B4-BE49-F238E27FC236}">
                <a16:creationId xmlns:a16="http://schemas.microsoft.com/office/drawing/2014/main" id="{A7C93D4F-3003-4D58-9AFB-356A0F800F42}"/>
              </a:ext>
            </a:extLst>
          </p:cNvPr>
          <p:cNvSpPr/>
          <p:nvPr userDrawn="1"/>
        </p:nvSpPr>
        <p:spPr>
          <a:xfrm>
            <a:off x="5060941" y="0"/>
            <a:ext cx="153926" cy="6858000"/>
          </a:xfrm>
          <a:prstGeom prst="rect">
            <a:avLst/>
          </a:prstGeom>
          <a:solidFill>
            <a:srgbClr val="F37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sp>
        <p:nvSpPr>
          <p:cNvPr id="4" name="Segnaposto data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C3F388D4-15DF-446A-91AA-72876CD48301}" type="datetime1">
              <a:rPr lang="it-IT" noProof="0" smtClean="0"/>
              <a:t>08/04/2025</a:t>
            </a:fld>
            <a:endParaRPr lang="it-IT" noProof="0" dirty="0"/>
          </a:p>
        </p:txBody>
      </p:sp>
      <p:sp>
        <p:nvSpPr>
          <p:cNvPr id="5" name="Segnaposto piè di pagina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r>
              <a:rPr lang="it-IT" noProof="0" dirty="0"/>
              <a:t>Piè di pagina</a:t>
            </a:r>
          </a:p>
        </p:txBody>
      </p:sp>
      <p:sp>
        <p:nvSpPr>
          <p:cNvPr id="6" name="Segnaposto numero diapositiva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it-IT" noProof="0" smtClean="0"/>
              <a:t>‹N›</a:t>
            </a:fld>
            <a:endParaRPr lang="it-IT" noProof="0" dirty="0"/>
          </a:p>
        </p:txBody>
      </p:sp>
      <p:sp>
        <p:nvSpPr>
          <p:cNvPr id="2" name="Titolo 1"/>
          <p:cNvSpPr>
            <a:spLocks noGrp="1"/>
          </p:cNvSpPr>
          <p:nvPr>
            <p:ph type="ctrTitle"/>
          </p:nvPr>
        </p:nvSpPr>
        <p:spPr>
          <a:xfrm>
            <a:off x="6629400" y="758952"/>
            <a:ext cx="4526280" cy="3227514"/>
          </a:xfrm>
        </p:spPr>
        <p:txBody>
          <a:bodyPr rtlCol="0" anchor="b">
            <a:normAutofit/>
          </a:bodyPr>
          <a:lstStyle>
            <a:lvl1pPr algn="l">
              <a:lnSpc>
                <a:spcPct val="90000"/>
              </a:lnSpc>
              <a:defRPr sz="6000" b="1" spc="-50" baseline="0">
                <a:solidFill>
                  <a:srgbClr val="515083"/>
                </a:solidFill>
                <a:latin typeface="+mn-lt"/>
              </a:defRPr>
            </a:lvl1pPr>
          </a:lstStyle>
          <a:p>
            <a:pPr rtl="0"/>
            <a:r>
              <a:rPr lang="it-IT" noProof="0" dirty="0"/>
              <a:t>Fare clic per modificare lo stile del titolo dello schema</a:t>
            </a:r>
          </a:p>
        </p:txBody>
      </p:sp>
      <p:sp>
        <p:nvSpPr>
          <p:cNvPr id="3" name="Sottotitolo 2"/>
          <p:cNvSpPr>
            <a:spLocks noGrp="1"/>
          </p:cNvSpPr>
          <p:nvPr>
            <p:ph type="subTitle" idx="1"/>
          </p:nvPr>
        </p:nvSpPr>
        <p:spPr>
          <a:xfrm>
            <a:off x="6632171" y="4508500"/>
            <a:ext cx="4526280" cy="1279652"/>
          </a:xfrm>
        </p:spPr>
        <p:txBody>
          <a:bodyPr lIns="91440" rIns="91440" rtlCol="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it-IT" noProof="0" dirty="0"/>
              <a:t>Fare clic per modificare lo stile del sottotitolo dello schema</a:t>
            </a:r>
          </a:p>
        </p:txBody>
      </p:sp>
      <p:sp>
        <p:nvSpPr>
          <p:cNvPr id="11" name="Rettangolo 10">
            <a:extLst>
              <a:ext uri="{FF2B5EF4-FFF2-40B4-BE49-F238E27FC236}">
                <a16:creationId xmlns:a16="http://schemas.microsoft.com/office/drawing/2014/main" id="{6D3E1BBA-670B-4CAE-B839-50ADB23DDBC6}"/>
              </a:ext>
            </a:extLst>
          </p:cNvPr>
          <p:cNvSpPr/>
          <p:nvPr userDrawn="1"/>
        </p:nvSpPr>
        <p:spPr>
          <a:xfrm>
            <a:off x="4984836" y="3841"/>
            <a:ext cx="153926" cy="6858000"/>
          </a:xfrm>
          <a:prstGeom prst="rect">
            <a:avLst/>
          </a:prstGeom>
          <a:solidFill>
            <a:srgbClr val="5150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dirty="0"/>
          </a:p>
        </p:txBody>
      </p:sp>
      <p:pic>
        <p:nvPicPr>
          <p:cNvPr id="8" name="Immagine 7">
            <a:extLst>
              <a:ext uri="{FF2B5EF4-FFF2-40B4-BE49-F238E27FC236}">
                <a16:creationId xmlns:a16="http://schemas.microsoft.com/office/drawing/2014/main" id="{48C40A84-7432-A523-BC84-B92DE43FE29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48454"/>
          <a:stretch/>
        </p:blipFill>
        <p:spPr>
          <a:xfrm>
            <a:off x="0" y="-3841"/>
            <a:ext cx="4984836" cy="6858000"/>
          </a:xfrm>
          <a:prstGeom prst="rect">
            <a:avLst/>
          </a:prstGeom>
        </p:spPr>
      </p:pic>
    </p:spTree>
    <p:extLst>
      <p:ext uri="{BB962C8B-B14F-4D97-AF65-F5344CB8AC3E}">
        <p14:creationId xmlns:p14="http://schemas.microsoft.com/office/powerpoint/2010/main" val="4076515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94685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4/8/2025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892255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4/8/2025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‹N›</a:t>
            </a:fld>
            <a:endParaRPr lang="en-US" dirty="0"/>
          </a:p>
        </p:txBody>
      </p:sp>
    </p:spTree>
    <p:extLst>
      <p:ext uri="{BB962C8B-B14F-4D97-AF65-F5344CB8AC3E}">
        <p14:creationId xmlns:p14="http://schemas.microsoft.com/office/powerpoint/2010/main" val="1084644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4313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618692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750195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42A54C80-263E-416B-A8E0-580EDEADCBDC}" type="datetimeFigureOut">
              <a:rPr lang="en-US" smtClean="0"/>
              <a:t>4/8/2025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519954A3-9DFD-4C44-94BA-B95130A3BA1C}" type="slidenum">
              <a:rPr lang="en-US" smtClean="0"/>
              <a:t>‹N›</a:t>
            </a:fld>
            <a:endParaRPr lang="en-US" dirty="0"/>
          </a:p>
        </p:txBody>
      </p:sp>
    </p:spTree>
    <p:extLst>
      <p:ext uri="{BB962C8B-B14F-4D97-AF65-F5344CB8AC3E}">
        <p14:creationId xmlns:p14="http://schemas.microsoft.com/office/powerpoint/2010/main" val="3798868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it-IT"/>
              <a:t>Fare clic sull'icona per inserire un'immagine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4/8/2025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700610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B61BEF0D-F0BB-DE4B-95CE-6DB70DBA9567}" type="datetimeFigureOut">
              <a:rPr lang="en-US" smtClean="0"/>
              <a:pPr/>
              <a:t>4/8/2025</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86750027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a:xfrm>
            <a:off x="6632171" y="201486"/>
            <a:ext cx="5599430" cy="3227514"/>
          </a:xfrm>
        </p:spPr>
        <p:txBody>
          <a:bodyPr>
            <a:noAutofit/>
          </a:bodyPr>
          <a:lstStyle/>
          <a:p>
            <a:r>
              <a:rPr lang="it-IT" sz="3600" dirty="0"/>
              <a:t>LO PSICOLOGO:</a:t>
            </a:r>
            <a:br>
              <a:rPr lang="it-IT" sz="3600" dirty="0"/>
            </a:br>
            <a:r>
              <a:rPr lang="it-IT" sz="3600" dirty="0"/>
              <a:t>QUALE VALUTAZIONE PREOPERATORIA</a:t>
            </a:r>
          </a:p>
        </p:txBody>
      </p:sp>
      <p:sp>
        <p:nvSpPr>
          <p:cNvPr id="4" name="Sottotitolo 3">
            <a:extLst>
              <a:ext uri="{FF2B5EF4-FFF2-40B4-BE49-F238E27FC236}">
                <a16:creationId xmlns:a16="http://schemas.microsoft.com/office/drawing/2014/main" id="{91A9603A-D223-47EF-B35B-86424F3280CA}"/>
              </a:ext>
            </a:extLst>
          </p:cNvPr>
          <p:cNvSpPr>
            <a:spLocks noGrp="1"/>
          </p:cNvSpPr>
          <p:nvPr>
            <p:ph type="subTitle" idx="1"/>
          </p:nvPr>
        </p:nvSpPr>
        <p:spPr>
          <a:xfrm>
            <a:off x="6632171" y="3987800"/>
            <a:ext cx="4526280" cy="1279652"/>
          </a:xfrm>
        </p:spPr>
        <p:txBody>
          <a:bodyPr>
            <a:normAutofit fontScale="47500" lnSpcReduction="20000"/>
          </a:bodyPr>
          <a:lstStyle/>
          <a:p>
            <a:r>
              <a:rPr lang="it-IT" sz="5100" b="1" dirty="0">
                <a:solidFill>
                  <a:srgbClr val="F3703A"/>
                </a:solidFill>
              </a:rPr>
              <a:t>Dr.ssa Cinzia Livi</a:t>
            </a:r>
          </a:p>
          <a:p>
            <a:r>
              <a:rPr lang="it-IT" sz="2800" b="1" dirty="0">
                <a:solidFill>
                  <a:srgbClr val="F3703A"/>
                </a:solidFill>
              </a:rPr>
              <a:t>Psicologa-Psicoterapeuta</a:t>
            </a:r>
          </a:p>
          <a:p>
            <a:r>
              <a:rPr lang="it-IT" sz="2800" b="1" dirty="0">
                <a:solidFill>
                  <a:srgbClr val="F3703A"/>
                </a:solidFill>
              </a:rPr>
              <a:t>U.O. Chirurgia Bariatrica di Riccione</a:t>
            </a:r>
          </a:p>
          <a:p>
            <a:r>
              <a:rPr lang="it-IT" sz="2800" b="1" dirty="0">
                <a:solidFill>
                  <a:srgbClr val="F3703A"/>
                </a:solidFill>
              </a:rPr>
              <a:t>AUSL ROMAGNA</a:t>
            </a:r>
          </a:p>
        </p:txBody>
      </p:sp>
    </p:spTree>
    <p:extLst>
      <p:ext uri="{BB962C8B-B14F-4D97-AF65-F5344CB8AC3E}">
        <p14:creationId xmlns:p14="http://schemas.microsoft.com/office/powerpoint/2010/main" val="47115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77640-6827-DC7E-5A9C-A8FD0E3410F0}"/>
              </a:ext>
            </a:extLst>
          </p:cNvPr>
          <p:cNvSpPr>
            <a:spLocks noGrp="1"/>
          </p:cNvSpPr>
          <p:nvPr>
            <p:ph type="title"/>
          </p:nvPr>
        </p:nvSpPr>
        <p:spPr>
          <a:xfrm>
            <a:off x="1154954" y="950520"/>
            <a:ext cx="8761413" cy="706964"/>
          </a:xfrm>
        </p:spPr>
        <p:txBody>
          <a:bodyPr/>
          <a:lstStyle/>
          <a:p>
            <a:r>
              <a:rPr lang="it-IT" sz="2800" dirty="0"/>
              <a:t>ASPETTI IMPORTANTI DELL’INCONTRO VALUTATIVO</a:t>
            </a:r>
          </a:p>
        </p:txBody>
      </p:sp>
      <p:sp>
        <p:nvSpPr>
          <p:cNvPr id="3" name="Content Placeholder 2">
            <a:extLst>
              <a:ext uri="{FF2B5EF4-FFF2-40B4-BE49-F238E27FC236}">
                <a16:creationId xmlns:a16="http://schemas.microsoft.com/office/drawing/2014/main" id="{10EFE42F-F542-251F-B75D-4FA92E1663F7}"/>
              </a:ext>
            </a:extLst>
          </p:cNvPr>
          <p:cNvSpPr>
            <a:spLocks noGrp="1"/>
          </p:cNvSpPr>
          <p:nvPr>
            <p:ph idx="1"/>
          </p:nvPr>
        </p:nvSpPr>
        <p:spPr/>
        <p:txBody>
          <a:bodyPr>
            <a:normAutofit fontScale="92500" lnSpcReduction="10000"/>
          </a:bodyPr>
          <a:lstStyle/>
          <a:p>
            <a:r>
              <a:rPr lang="it-IT" dirty="0"/>
              <a:t>I pazienti tendono a fare piu facilmente ciò verso cui hanno manifestato interesse nel corso della seduta </a:t>
            </a:r>
          </a:p>
          <a:p>
            <a:r>
              <a:rPr lang="it-IT" dirty="0"/>
              <a:t>Uno studio AMRHEIN del 2003 suggerisce che la traiettoria  e la forza delle affermazioni orientate al cambiamento (AOC) siano predittive di un impegno che rende più probabile il cambiamento</a:t>
            </a:r>
          </a:p>
          <a:p>
            <a:r>
              <a:rPr lang="it-IT" dirty="0"/>
              <a:t>Es. Aiutare i pazienti a esprimere i motivi per cui ritengono importante un cambiamento  è un obiettivo che rafforza la loro intenzione di cambiare invece di pronunciarsi noi verso la necessita di cambiare. Se cè ambivalenza da parte del paziente  (si ma... Si ma.. Lei deve sapere che ...) è più efficace che sia il paziente a pronunciarsi verso il cambiamento</a:t>
            </a:r>
          </a:p>
          <a:p>
            <a:r>
              <a:rPr lang="it-IT" dirty="0"/>
              <a:t>Altro esempio è aiutare e far emergere anche le abilità cioè il come fare sempre partendo da esperienze precedenti (una volta ce </a:t>
            </a:r>
            <a:r>
              <a:rPr lang="it-IT" dirty="0" err="1"/>
              <a:t>lho</a:t>
            </a:r>
            <a:r>
              <a:rPr lang="it-IT" dirty="0"/>
              <a:t> fatta ...)  </a:t>
            </a:r>
          </a:p>
        </p:txBody>
      </p:sp>
    </p:spTree>
    <p:extLst>
      <p:ext uri="{BB962C8B-B14F-4D97-AF65-F5344CB8AC3E}">
        <p14:creationId xmlns:p14="http://schemas.microsoft.com/office/powerpoint/2010/main" val="31996255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993994-7F7C-F3A2-6F1C-20812EF83C91}"/>
              </a:ext>
            </a:extLst>
          </p:cNvPr>
          <p:cNvSpPr>
            <a:spLocks noGrp="1"/>
          </p:cNvSpPr>
          <p:nvPr>
            <p:ph type="title"/>
          </p:nvPr>
        </p:nvSpPr>
        <p:spPr>
          <a:xfrm>
            <a:off x="1154954" y="904223"/>
            <a:ext cx="8761413" cy="706964"/>
          </a:xfrm>
        </p:spPr>
        <p:txBody>
          <a:bodyPr/>
          <a:lstStyle/>
          <a:p>
            <a:r>
              <a:rPr lang="it-IT" sz="2800" cap="small" dirty="0"/>
              <a:t>CONCLUSIONE</a:t>
            </a:r>
            <a:br>
              <a:rPr lang="it-IT" sz="2800" cap="small" dirty="0"/>
            </a:br>
            <a:r>
              <a:rPr lang="it-IT" sz="2800" cap="small" dirty="0"/>
              <a:t>QUALE VALUTAZIONE PRE-OPERATORIA</a:t>
            </a:r>
            <a:r>
              <a:rPr lang="it-IT" sz="2800" cap="small" dirty="0">
                <a:latin typeface="Arial" panose="020B0604020202020204" pitchFamily="34" charset="0"/>
                <a:cs typeface="Arial" panose="020B0604020202020204" pitchFamily="34" charset="0"/>
              </a:rPr>
              <a:t>?</a:t>
            </a:r>
          </a:p>
        </p:txBody>
      </p:sp>
      <p:sp>
        <p:nvSpPr>
          <p:cNvPr id="3" name="Segnaposto contenuto 2">
            <a:extLst>
              <a:ext uri="{FF2B5EF4-FFF2-40B4-BE49-F238E27FC236}">
                <a16:creationId xmlns:a16="http://schemas.microsoft.com/office/drawing/2014/main" id="{653C3CAF-4A47-B078-AB9F-52DEEDB713AE}"/>
              </a:ext>
            </a:extLst>
          </p:cNvPr>
          <p:cNvSpPr>
            <a:spLocks noGrp="1"/>
          </p:cNvSpPr>
          <p:nvPr>
            <p:ph idx="1"/>
          </p:nvPr>
        </p:nvSpPr>
        <p:spPr/>
        <p:txBody>
          <a:bodyPr>
            <a:normAutofit fontScale="85000" lnSpcReduction="10000"/>
          </a:bodyPr>
          <a:lstStyle/>
          <a:p>
            <a:r>
              <a:rPr lang="it-IT" dirty="0"/>
              <a:t>Quella che permettere di conoscere la persona</a:t>
            </a:r>
          </a:p>
          <a:p>
            <a:r>
              <a:rPr lang="it-IT" dirty="0"/>
              <a:t>Quella che permette se necessario di offrire un approfondimento psichiatrico</a:t>
            </a:r>
          </a:p>
          <a:p>
            <a:r>
              <a:rPr lang="it-IT" dirty="0"/>
              <a:t>Quella che permette di offrire la presa in carico della persona</a:t>
            </a:r>
          </a:p>
          <a:p>
            <a:r>
              <a:rPr lang="it-IT" dirty="0"/>
              <a:t>Quella che si integra con le informazioni degli altri professionisti</a:t>
            </a:r>
          </a:p>
          <a:p>
            <a:r>
              <a:rPr lang="it-IT" dirty="0"/>
              <a:t>Quella che permette al paziente di comprendere e accettare la decisione finale </a:t>
            </a:r>
          </a:p>
          <a:p>
            <a:pPr marL="0" indent="0">
              <a:buNone/>
            </a:pPr>
            <a:endParaRPr lang="it-IT" dirty="0"/>
          </a:p>
          <a:p>
            <a:pPr marL="0" indent="0">
              <a:buNone/>
            </a:pPr>
            <a:r>
              <a:rPr lang="it-IT" dirty="0"/>
              <a:t>Noi psicologi , dietisti,  medici della nutrizione,  dobbiamo sentirci parte fondamentale  del  cambiamento dei nostri pazienti soprattutto nel percorso valutativo, è molto importante ‘‘cosa facciamo’’ ma altrettanto fondamentale è ‘‘come facciamo’’.</a:t>
            </a:r>
          </a:p>
          <a:p>
            <a:pPr marL="0" indent="0">
              <a:buNone/>
            </a:pPr>
            <a:r>
              <a:rPr lang="it-IT" dirty="0"/>
              <a:t> </a:t>
            </a:r>
          </a:p>
          <a:p>
            <a:pPr marL="0" indent="0">
              <a:buNone/>
            </a:pPr>
            <a:endParaRPr lang="it-IT" dirty="0"/>
          </a:p>
          <a:p>
            <a:pPr marL="0" indent="0">
              <a:buNone/>
            </a:pPr>
            <a:endParaRPr lang="it-IT" dirty="0"/>
          </a:p>
        </p:txBody>
      </p:sp>
    </p:spTree>
    <p:extLst>
      <p:ext uri="{BB962C8B-B14F-4D97-AF65-F5344CB8AC3E}">
        <p14:creationId xmlns:p14="http://schemas.microsoft.com/office/powerpoint/2010/main" val="2580426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7F1CCB64-8231-435F-87C9-78C908E39380}"/>
              </a:ext>
            </a:extLst>
          </p:cNvPr>
          <p:cNvSpPr>
            <a:spLocks noGrp="1"/>
          </p:cNvSpPr>
          <p:nvPr>
            <p:ph type="ctrTitle"/>
          </p:nvPr>
        </p:nvSpPr>
        <p:spPr>
          <a:xfrm>
            <a:off x="6267450" y="3740149"/>
            <a:ext cx="5048250" cy="962755"/>
          </a:xfrm>
        </p:spPr>
        <p:txBody>
          <a:bodyPr>
            <a:normAutofit/>
          </a:bodyPr>
          <a:lstStyle/>
          <a:p>
            <a:r>
              <a:rPr lang="it-IT" sz="3200" i="1" dirty="0"/>
              <a:t>Grazie per l’attenzione</a:t>
            </a:r>
            <a:endParaRPr lang="it-IT" sz="3200" dirty="0"/>
          </a:p>
        </p:txBody>
      </p:sp>
      <p:sp>
        <p:nvSpPr>
          <p:cNvPr id="8" name="CasellaDiTesto 7">
            <a:extLst>
              <a:ext uri="{FF2B5EF4-FFF2-40B4-BE49-F238E27FC236}">
                <a16:creationId xmlns:a16="http://schemas.microsoft.com/office/drawing/2014/main" id="{E031DCCE-7370-2AE3-2188-7E53BBC95265}"/>
              </a:ext>
            </a:extLst>
          </p:cNvPr>
          <p:cNvSpPr txBox="1"/>
          <p:nvPr/>
        </p:nvSpPr>
        <p:spPr>
          <a:xfrm>
            <a:off x="6267450" y="2043283"/>
            <a:ext cx="4527550" cy="1638910"/>
          </a:xfrm>
          <a:prstGeom prst="rect">
            <a:avLst/>
          </a:prstGeom>
          <a:noFill/>
        </p:spPr>
        <p:txBody>
          <a:bodyPr wrap="square">
            <a:spAutoFit/>
          </a:bodyPr>
          <a:lstStyle/>
          <a:p>
            <a:pPr marL="0" indent="0">
              <a:buNone/>
            </a:pPr>
            <a:r>
              <a:rPr lang="it-IT" dirty="0"/>
              <a:t>Le persone possono dimenticare ciò che hai detto o fatto ma non dimenticheranno mai come le hai fatte sentire. </a:t>
            </a:r>
          </a:p>
          <a:p>
            <a:pPr marL="0" indent="0">
              <a:buNone/>
            </a:pPr>
            <a:r>
              <a:rPr lang="it-IT" b="1" i="1" dirty="0">
                <a:solidFill>
                  <a:schemeClr val="bg1">
                    <a:lumMod val="65000"/>
                  </a:schemeClr>
                </a:solidFill>
              </a:rPr>
              <a:t>Maja </a:t>
            </a:r>
            <a:r>
              <a:rPr lang="it-IT" b="1" i="1" dirty="0" err="1">
                <a:solidFill>
                  <a:schemeClr val="bg1">
                    <a:lumMod val="65000"/>
                  </a:schemeClr>
                </a:solidFill>
              </a:rPr>
              <a:t>Angelou</a:t>
            </a:r>
            <a:r>
              <a:rPr lang="it-IT" b="1" i="1" dirty="0">
                <a:solidFill>
                  <a:schemeClr val="bg1">
                    <a:lumMod val="65000"/>
                  </a:schemeClr>
                </a:solidFill>
              </a:rPr>
              <a:t>  </a:t>
            </a:r>
          </a:p>
          <a:p>
            <a:pPr marL="0" indent="0">
              <a:buNone/>
            </a:pPr>
            <a:r>
              <a:rPr lang="it-IT" sz="1050" i="1" dirty="0">
                <a:solidFill>
                  <a:schemeClr val="bg1">
                    <a:lumMod val="65000"/>
                  </a:schemeClr>
                </a:solidFill>
              </a:rPr>
              <a:t>(poetessa, attrice, ballerina afroamericana)</a:t>
            </a:r>
            <a:endParaRPr lang="it-IT" i="1" dirty="0">
              <a:solidFill>
                <a:schemeClr val="bg1">
                  <a:lumMod val="65000"/>
                </a:schemeClr>
              </a:solidFill>
            </a:endParaRPr>
          </a:p>
        </p:txBody>
      </p:sp>
    </p:spTree>
    <p:extLst>
      <p:ext uri="{BB962C8B-B14F-4D97-AF65-F5344CB8AC3E}">
        <p14:creationId xmlns:p14="http://schemas.microsoft.com/office/powerpoint/2010/main" val="1745545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SICOB </a:t>
            </a:r>
            <a:r>
              <a:rPr lang="it-IT" sz="2800" dirty="0"/>
              <a:t>(società italiana chirurgia dell’obesità)</a:t>
            </a:r>
          </a:p>
        </p:txBody>
      </p:sp>
      <p:sp>
        <p:nvSpPr>
          <p:cNvPr id="3" name="Segnaposto contenuto 2"/>
          <p:cNvSpPr>
            <a:spLocks noGrp="1"/>
          </p:cNvSpPr>
          <p:nvPr>
            <p:ph idx="1"/>
          </p:nvPr>
        </p:nvSpPr>
        <p:spPr/>
        <p:txBody>
          <a:bodyPr>
            <a:normAutofit lnSpcReduction="10000"/>
          </a:bodyPr>
          <a:lstStyle/>
          <a:p>
            <a:r>
              <a:rPr lang="it-IT" dirty="0"/>
              <a:t>Rilevanza della componente psicologica-psichiatrica nella prassi dei centri italiani afferenti alla società;</a:t>
            </a:r>
          </a:p>
          <a:p>
            <a:r>
              <a:rPr lang="it-IT" dirty="0"/>
              <a:t>documento 2012 «Suggerimenti per la valutazione psicologica-psichiatrica del paziente obeso candidato a chirurgia </a:t>
            </a:r>
            <a:r>
              <a:rPr lang="it-IT" dirty="0" err="1"/>
              <a:t>bariatrica</a:t>
            </a:r>
            <a:r>
              <a:rPr lang="it-IT" dirty="0"/>
              <a:t>»</a:t>
            </a:r>
          </a:p>
          <a:p>
            <a:r>
              <a:rPr lang="it-IT" dirty="0"/>
              <a:t>In tale documento sono considerate le componenti psicosociali ed entrano nell’elenco delle valutazioni e degli strumenti di base da utilizzare sia prima che dopo l’intervento</a:t>
            </a:r>
          </a:p>
          <a:p>
            <a:r>
              <a:rPr lang="it-IT" dirty="0"/>
              <a:t>Si individuano i percorsi propri dei pazienti per esempio riguardo alla imponente perdita dell’eccesso di peso, alle modificazioni comportamentali, alla percezione del se  e della immagine del corpo, al rapporto con la presenza di psicopatologie.</a:t>
            </a:r>
          </a:p>
          <a:p>
            <a:endParaRPr lang="it-IT" dirty="0"/>
          </a:p>
        </p:txBody>
      </p:sp>
    </p:spTree>
    <p:extLst>
      <p:ext uri="{BB962C8B-B14F-4D97-AF65-F5344CB8AC3E}">
        <p14:creationId xmlns:p14="http://schemas.microsoft.com/office/powerpoint/2010/main" val="2749736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54954" y="944733"/>
            <a:ext cx="8761413" cy="706964"/>
          </a:xfrm>
        </p:spPr>
        <p:txBody>
          <a:bodyPr/>
          <a:lstStyle/>
          <a:p>
            <a:r>
              <a:rPr lang="it-IT" sz="3200" dirty="0"/>
              <a:t>QUALE VALUTAZIONE PREOPERATORIA </a:t>
            </a:r>
            <a:r>
              <a:rPr lang="it-IT" sz="3200" dirty="0">
                <a:latin typeface="Arial" panose="020B0604020202020204" pitchFamily="34" charset="0"/>
                <a:cs typeface="Arial" panose="020B0604020202020204" pitchFamily="34" charset="0"/>
              </a:rPr>
              <a:t>?</a:t>
            </a:r>
          </a:p>
        </p:txBody>
      </p:sp>
      <p:sp>
        <p:nvSpPr>
          <p:cNvPr id="3" name="Segnaposto contenuto 2"/>
          <p:cNvSpPr>
            <a:spLocks noGrp="1"/>
          </p:cNvSpPr>
          <p:nvPr>
            <p:ph idx="1"/>
          </p:nvPr>
        </p:nvSpPr>
        <p:spPr>
          <a:xfrm>
            <a:off x="834611" y="2367824"/>
            <a:ext cx="8596668" cy="3880773"/>
          </a:xfrm>
        </p:spPr>
        <p:txBody>
          <a:bodyPr>
            <a:normAutofit lnSpcReduction="10000"/>
          </a:bodyPr>
          <a:lstStyle/>
          <a:p>
            <a:r>
              <a:rPr lang="it-IT" dirty="0"/>
              <a:t>Esame dello stato mentale  attuale e pregresso</a:t>
            </a:r>
          </a:p>
          <a:p>
            <a:r>
              <a:rPr lang="it-IT" dirty="0"/>
              <a:t>Analisi del comportamento alimentare</a:t>
            </a:r>
          </a:p>
          <a:p>
            <a:r>
              <a:rPr lang="it-IT" dirty="0"/>
              <a:t>Storia dettagliata del peso</a:t>
            </a:r>
          </a:p>
          <a:p>
            <a:r>
              <a:rPr lang="it-IT" dirty="0"/>
              <a:t>Analisi della motivazione, degli aspetti psicosociali e della capacità di aderenza al programma post intervento</a:t>
            </a:r>
          </a:p>
          <a:p>
            <a:r>
              <a:rPr lang="it-IT" dirty="0"/>
              <a:t>Storia dei vari tentativi dietetici e non </a:t>
            </a:r>
          </a:p>
          <a:p>
            <a:r>
              <a:rPr lang="it-IT" dirty="0"/>
              <a:t>Informazioni sulla storia di vita (traumi, difficoltà, relazioni affettive, ecc..)</a:t>
            </a:r>
          </a:p>
          <a:p>
            <a:r>
              <a:rPr lang="it-IT" dirty="0"/>
              <a:t>Immagine corporea, autostima</a:t>
            </a:r>
          </a:p>
          <a:p>
            <a:r>
              <a:rPr lang="it-IT" dirty="0"/>
              <a:t>Somministrazione ed elaborazione di test self-report per obiettivare le aree indagate nel colloquio e a valutare le dimensioni mentali che configurano il campo psichico dell’obesità </a:t>
            </a:r>
          </a:p>
        </p:txBody>
      </p:sp>
    </p:spTree>
    <p:extLst>
      <p:ext uri="{BB962C8B-B14F-4D97-AF65-F5344CB8AC3E}">
        <p14:creationId xmlns:p14="http://schemas.microsoft.com/office/powerpoint/2010/main" val="3396913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F5C72-1BB4-FD62-F3B5-3CA3AD8D3F5D}"/>
              </a:ext>
            </a:extLst>
          </p:cNvPr>
          <p:cNvSpPr>
            <a:spLocks noGrp="1"/>
          </p:cNvSpPr>
          <p:nvPr>
            <p:ph type="title"/>
          </p:nvPr>
        </p:nvSpPr>
        <p:spPr>
          <a:xfrm>
            <a:off x="1154954" y="875284"/>
            <a:ext cx="8761413" cy="706964"/>
          </a:xfrm>
        </p:spPr>
        <p:txBody>
          <a:bodyPr/>
          <a:lstStyle/>
          <a:p>
            <a:r>
              <a:rPr lang="it-IT" cap="small" dirty="0"/>
              <a:t>Questionari </a:t>
            </a:r>
          </a:p>
        </p:txBody>
      </p:sp>
      <p:sp>
        <p:nvSpPr>
          <p:cNvPr id="3" name="Content Placeholder 2">
            <a:extLst>
              <a:ext uri="{FF2B5EF4-FFF2-40B4-BE49-F238E27FC236}">
                <a16:creationId xmlns:a16="http://schemas.microsoft.com/office/drawing/2014/main" id="{8570B9B9-38F2-075F-8481-55A533008BDB}"/>
              </a:ext>
            </a:extLst>
          </p:cNvPr>
          <p:cNvSpPr>
            <a:spLocks noGrp="1"/>
          </p:cNvSpPr>
          <p:nvPr>
            <p:ph idx="1"/>
          </p:nvPr>
        </p:nvSpPr>
        <p:spPr/>
        <p:txBody>
          <a:bodyPr>
            <a:normAutofit lnSpcReduction="10000"/>
          </a:bodyPr>
          <a:lstStyle/>
          <a:p>
            <a:r>
              <a:rPr lang="it-IT" dirty="0"/>
              <a:t>BDI </a:t>
            </a:r>
          </a:p>
          <a:p>
            <a:r>
              <a:rPr lang="it-IT" dirty="0"/>
              <a:t>BES</a:t>
            </a:r>
          </a:p>
          <a:p>
            <a:r>
              <a:rPr lang="it-IT" dirty="0"/>
              <a:t>BIS 11</a:t>
            </a:r>
          </a:p>
          <a:p>
            <a:r>
              <a:rPr lang="it-IT" dirty="0"/>
              <a:t>BUT</a:t>
            </a:r>
          </a:p>
          <a:p>
            <a:r>
              <a:rPr lang="it-IT" dirty="0"/>
              <a:t>ORWELL-97</a:t>
            </a:r>
          </a:p>
          <a:p>
            <a:r>
              <a:rPr lang="it-IT" dirty="0"/>
              <a:t>SCL-90-R</a:t>
            </a:r>
          </a:p>
          <a:p>
            <a:r>
              <a:rPr lang="it-IT" dirty="0"/>
              <a:t>SF 36</a:t>
            </a:r>
          </a:p>
          <a:p>
            <a:r>
              <a:rPr lang="it-IT" dirty="0"/>
              <a:t>STAI Y1 e Y2</a:t>
            </a:r>
          </a:p>
          <a:p>
            <a:r>
              <a:rPr lang="it-IT" dirty="0"/>
              <a:t>TRE MORE completo</a:t>
            </a:r>
          </a:p>
        </p:txBody>
      </p:sp>
    </p:spTree>
    <p:extLst>
      <p:ext uri="{BB962C8B-B14F-4D97-AF65-F5344CB8AC3E}">
        <p14:creationId xmlns:p14="http://schemas.microsoft.com/office/powerpoint/2010/main" val="3766869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F5C2D-DDD3-5BFF-E2DC-DB39FFE71B90}"/>
              </a:ext>
            </a:extLst>
          </p:cNvPr>
          <p:cNvSpPr>
            <a:spLocks noGrp="1"/>
          </p:cNvSpPr>
          <p:nvPr>
            <p:ph type="title"/>
          </p:nvPr>
        </p:nvSpPr>
        <p:spPr>
          <a:xfrm>
            <a:off x="1154954" y="933159"/>
            <a:ext cx="8761413" cy="706964"/>
          </a:xfrm>
        </p:spPr>
        <p:txBody>
          <a:bodyPr/>
          <a:lstStyle/>
          <a:p>
            <a:r>
              <a:rPr lang="it-IT" dirty="0"/>
              <a:t>ESAME DELLO STATO MENTALE </a:t>
            </a:r>
          </a:p>
        </p:txBody>
      </p:sp>
      <p:sp>
        <p:nvSpPr>
          <p:cNvPr id="3" name="Content Placeholder 2">
            <a:extLst>
              <a:ext uri="{FF2B5EF4-FFF2-40B4-BE49-F238E27FC236}">
                <a16:creationId xmlns:a16="http://schemas.microsoft.com/office/drawing/2014/main" id="{05DC3F37-E273-6B5E-8B3C-FA9F990C127D}"/>
              </a:ext>
            </a:extLst>
          </p:cNvPr>
          <p:cNvSpPr txBox="1">
            <a:spLocks/>
          </p:cNvSpPr>
          <p:nvPr/>
        </p:nvSpPr>
        <p:spPr>
          <a:xfrm>
            <a:off x="1288770" y="2949188"/>
            <a:ext cx="8825659" cy="34163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it-IT" dirty="0"/>
              <a:t>Osservare gli elementi di fragilità psicologica presenti ( psicopatologia pregressa e attuale)</a:t>
            </a:r>
          </a:p>
          <a:p>
            <a:r>
              <a:rPr lang="it-IT" dirty="0"/>
              <a:t>Vedere le risorse di resilienza (capacità di reagire positivamente al cambiamento trasformandolo in opportunità di crescita)</a:t>
            </a:r>
          </a:p>
          <a:p>
            <a:r>
              <a:rPr lang="it-IT" dirty="0"/>
              <a:t>La resilienza è una risorsa psichica utile a promuovere la persistenza dell’orientamento personale al miglioramento della propria salute</a:t>
            </a:r>
          </a:p>
          <a:p>
            <a:r>
              <a:rPr lang="it-IT" dirty="0"/>
              <a:t>Osservare se sono presenti pensieri disfunzionali soprattutto riguardo  all’alimentazione</a:t>
            </a:r>
          </a:p>
        </p:txBody>
      </p:sp>
    </p:spTree>
    <p:extLst>
      <p:ext uri="{BB962C8B-B14F-4D97-AF65-F5344CB8AC3E}">
        <p14:creationId xmlns:p14="http://schemas.microsoft.com/office/powerpoint/2010/main" val="1784497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54954" y="907985"/>
            <a:ext cx="9568802" cy="706964"/>
          </a:xfrm>
        </p:spPr>
        <p:txBody>
          <a:bodyPr/>
          <a:lstStyle/>
          <a:p>
            <a:r>
              <a:rPr lang="it-IT" sz="3200" cap="small" dirty="0"/>
              <a:t>Esame dello stato mentale pregresso e attuale </a:t>
            </a:r>
          </a:p>
        </p:txBody>
      </p:sp>
      <p:sp>
        <p:nvSpPr>
          <p:cNvPr id="3" name="Segnaposto contenuto 2"/>
          <p:cNvSpPr>
            <a:spLocks noGrp="1"/>
          </p:cNvSpPr>
          <p:nvPr>
            <p:ph idx="1"/>
          </p:nvPr>
        </p:nvSpPr>
        <p:spPr/>
        <p:txBody>
          <a:bodyPr/>
          <a:lstStyle/>
          <a:p>
            <a:r>
              <a:rPr lang="it-IT" dirty="0"/>
              <a:t>Rilevare le controindicazioni assolute o relative </a:t>
            </a:r>
          </a:p>
          <a:p>
            <a:r>
              <a:rPr lang="it-IT" dirty="0"/>
              <a:t>Assolute: abuso di sostanze, di alcolici, bulimia nervosa, disturbo di personalità non stabilizzato, storia di tentativi di suicidio, deficit cognitivi</a:t>
            </a:r>
          </a:p>
          <a:p>
            <a:r>
              <a:rPr lang="it-IT" dirty="0"/>
              <a:t>Relative: ansia importante, depressione, elevata impulsività, Binge Eating Disorder, Night Eating Syndrome . ( Queste condizioni possono beneficiare di un trattamento)</a:t>
            </a:r>
          </a:p>
        </p:txBody>
      </p:sp>
    </p:spTree>
    <p:extLst>
      <p:ext uri="{BB962C8B-B14F-4D97-AF65-F5344CB8AC3E}">
        <p14:creationId xmlns:p14="http://schemas.microsoft.com/office/powerpoint/2010/main" val="2299614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31806" y="1207513"/>
            <a:ext cx="8761413" cy="706964"/>
          </a:xfrm>
        </p:spPr>
        <p:txBody>
          <a:bodyPr>
            <a:noAutofit/>
          </a:bodyPr>
          <a:lstStyle/>
          <a:p>
            <a:r>
              <a:rPr lang="it-IT" sz="4000" cap="small" dirty="0"/>
              <a:t>Quale valutazione preoperatoria</a:t>
            </a:r>
            <a:r>
              <a:rPr lang="it-IT" sz="4000" cap="small" dirty="0">
                <a:latin typeface="Arial" panose="020B0604020202020204" pitchFamily="34" charset="0"/>
                <a:cs typeface="Arial" panose="020B0604020202020204" pitchFamily="34" charset="0"/>
              </a:rPr>
              <a:t>?</a:t>
            </a:r>
            <a:r>
              <a:rPr lang="it-IT" sz="4000" cap="small" dirty="0"/>
              <a:t>  </a:t>
            </a:r>
            <a:br>
              <a:rPr lang="it-IT" sz="4000" cap="small" dirty="0"/>
            </a:br>
            <a:endParaRPr lang="it-IT" sz="4000" cap="small" dirty="0"/>
          </a:p>
        </p:txBody>
      </p:sp>
      <p:sp>
        <p:nvSpPr>
          <p:cNvPr id="3" name="Segnaposto contenuto 2"/>
          <p:cNvSpPr>
            <a:spLocks noGrp="1"/>
          </p:cNvSpPr>
          <p:nvPr>
            <p:ph idx="1"/>
          </p:nvPr>
        </p:nvSpPr>
        <p:spPr/>
        <p:txBody>
          <a:bodyPr>
            <a:normAutofit lnSpcReduction="10000"/>
          </a:bodyPr>
          <a:lstStyle/>
          <a:p>
            <a:r>
              <a:rPr lang="it-IT" dirty="0"/>
              <a:t>Il paziente viene </a:t>
            </a:r>
            <a:r>
              <a:rPr lang="it-IT" dirty="0" err="1"/>
              <a:t>perchè</a:t>
            </a:r>
            <a:r>
              <a:rPr lang="it-IT" dirty="0"/>
              <a:t> </a:t>
            </a:r>
            <a:r>
              <a:rPr lang="it-IT" b="1" dirty="0"/>
              <a:t>deve</a:t>
            </a:r>
            <a:r>
              <a:rPr lang="it-IT" dirty="0"/>
              <a:t> fare la valutazione preoperatoria.</a:t>
            </a:r>
          </a:p>
          <a:p>
            <a:r>
              <a:rPr lang="it-IT" dirty="0"/>
              <a:t>La valutazione non si esaurisce in un unico incontro nel senso che inizia la presa in carico della persona .Può essere utile far riferimento alla tecnica del </a:t>
            </a:r>
            <a:r>
              <a:rPr lang="it-IT" dirty="0" err="1"/>
              <a:t>counselling</a:t>
            </a:r>
            <a:r>
              <a:rPr lang="it-IT" dirty="0"/>
              <a:t> (</a:t>
            </a:r>
            <a:r>
              <a:rPr lang="it-IT" dirty="0" err="1"/>
              <a:t>Rollnick</a:t>
            </a:r>
            <a:r>
              <a:rPr lang="it-IT" dirty="0"/>
              <a:t> e colleghi 2008).</a:t>
            </a:r>
          </a:p>
          <a:p>
            <a:r>
              <a:rPr lang="it-IT" dirty="0"/>
              <a:t>Poiché il problema non è nello stomaco ma nella testa, fondamentale una buona relazione e tale incontro valutativo pone le basi per gli incontri successivi sia individuali che di gruppo.</a:t>
            </a:r>
          </a:p>
          <a:p>
            <a:r>
              <a:rPr lang="it-IT" dirty="0"/>
              <a:t>Altro aspetto fondamentale è che tale buona relazione sia con tutti i professionisti del team </a:t>
            </a:r>
            <a:r>
              <a:rPr lang="it-IT" dirty="0" err="1"/>
              <a:t>bariatrico</a:t>
            </a:r>
            <a:r>
              <a:rPr lang="it-IT" dirty="0"/>
              <a:t> (tra paziente e team e tra i membri del team stesso)</a:t>
            </a:r>
          </a:p>
          <a:p>
            <a:r>
              <a:rPr lang="it-IT" dirty="0"/>
              <a:t>Il lavoro è di equipe </a:t>
            </a:r>
          </a:p>
          <a:p>
            <a:endParaRPr lang="it-IT" dirty="0"/>
          </a:p>
        </p:txBody>
      </p:sp>
    </p:spTree>
    <p:extLst>
      <p:ext uri="{BB962C8B-B14F-4D97-AF65-F5344CB8AC3E}">
        <p14:creationId xmlns:p14="http://schemas.microsoft.com/office/powerpoint/2010/main" val="2111605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54954" y="898433"/>
            <a:ext cx="9096734" cy="706964"/>
          </a:xfrm>
        </p:spPr>
        <p:txBody>
          <a:bodyPr/>
          <a:lstStyle/>
          <a:p>
            <a:r>
              <a:rPr lang="it-IT" sz="2800" dirty="0"/>
              <a:t>ASPETTI IMPORTANTI  DELL’INCONTRO VALUTATIVO </a:t>
            </a:r>
          </a:p>
        </p:txBody>
      </p:sp>
      <p:sp>
        <p:nvSpPr>
          <p:cNvPr id="3" name="Segnaposto contenuto 2"/>
          <p:cNvSpPr>
            <a:spLocks noGrp="1"/>
          </p:cNvSpPr>
          <p:nvPr>
            <p:ph idx="1"/>
          </p:nvPr>
        </p:nvSpPr>
        <p:spPr/>
        <p:txBody>
          <a:bodyPr>
            <a:normAutofit fontScale="92500" lnSpcReduction="10000"/>
          </a:bodyPr>
          <a:lstStyle/>
          <a:p>
            <a:r>
              <a:rPr lang="it-IT" dirty="0"/>
              <a:t>Ambivalenza . Ambivalenza verso il cambimaneto è normale, cambiare è difficile ed è un processo non lineare (passi avanti e indietro) . Nel colloquio occorre porre attenzione alle affermazioni orientate al cambiamento.</a:t>
            </a:r>
          </a:p>
          <a:p>
            <a:r>
              <a:rPr lang="it-IT" dirty="0"/>
              <a:t>Empatia : sostenere l’autoefficacia, incoraggiare l’empowermwnt . Adottare un ascolto attivo,accettare il paziente non indurre resistenze </a:t>
            </a:r>
          </a:p>
          <a:p>
            <a:r>
              <a:rPr lang="it-IT" dirty="0"/>
              <a:t>Esplorazione : dimostrare curiosita verso l’individuo e la sua situazione cercando di offrire un contesto di dialogo dove sia il paziente a dire </a:t>
            </a:r>
            <a:r>
              <a:rPr lang="it-IT" dirty="0" err="1"/>
              <a:t>perchè</a:t>
            </a:r>
            <a:r>
              <a:rPr lang="it-IT" dirty="0"/>
              <a:t> e come dovrebbe avvenire il cambiamento. Le persone che arrivano a noi hanno gia provato a cambiare e ci possiamo aspettare un certo avvilimento per tentativi andati a vuoto quindi occorre trasmettere  un atteggiamento costruttivo , ottimismo e speranza rispetto alla possibilità di cambiare . (altri ce lhanno fatta ecc...)</a:t>
            </a:r>
          </a:p>
        </p:txBody>
      </p:sp>
    </p:spTree>
    <p:extLst>
      <p:ext uri="{BB962C8B-B14F-4D97-AF65-F5344CB8AC3E}">
        <p14:creationId xmlns:p14="http://schemas.microsoft.com/office/powerpoint/2010/main" val="814193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87076" y="838200"/>
            <a:ext cx="8761413" cy="706964"/>
          </a:xfrm>
        </p:spPr>
        <p:txBody>
          <a:bodyPr/>
          <a:lstStyle/>
          <a:p>
            <a:r>
              <a:rPr lang="it-IT" cap="small" dirty="0"/>
              <a:t>Ascolto attivo</a:t>
            </a:r>
          </a:p>
        </p:txBody>
      </p:sp>
      <p:sp>
        <p:nvSpPr>
          <p:cNvPr id="3" name="Segnaposto contenuto 2"/>
          <p:cNvSpPr>
            <a:spLocks noGrp="1"/>
          </p:cNvSpPr>
          <p:nvPr>
            <p:ph idx="1"/>
          </p:nvPr>
        </p:nvSpPr>
        <p:spPr/>
        <p:txBody>
          <a:bodyPr/>
          <a:lstStyle/>
          <a:p>
            <a:r>
              <a:rPr lang="it-IT" dirty="0"/>
              <a:t>Vantaggi dell’essere ascoltati:</a:t>
            </a:r>
          </a:p>
          <a:p>
            <a:r>
              <a:rPr lang="it-IT" dirty="0"/>
              <a:t>Vicinanza umana</a:t>
            </a:r>
          </a:p>
          <a:p>
            <a:r>
              <a:rPr lang="it-IT" dirty="0"/>
              <a:t>Fiducia reciproca</a:t>
            </a:r>
          </a:p>
          <a:p>
            <a:r>
              <a:rPr lang="it-IT" dirty="0"/>
              <a:t>Rispetto</a:t>
            </a:r>
          </a:p>
          <a:p>
            <a:r>
              <a:rPr lang="it-IT" dirty="0"/>
              <a:t>Riduce i conflitti</a:t>
            </a:r>
          </a:p>
          <a:p>
            <a:endParaRPr lang="it-IT" dirty="0"/>
          </a:p>
        </p:txBody>
      </p:sp>
    </p:spTree>
    <p:extLst>
      <p:ext uri="{BB962C8B-B14F-4D97-AF65-F5344CB8AC3E}">
        <p14:creationId xmlns:p14="http://schemas.microsoft.com/office/powerpoint/2010/main" val="27439647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iunioni ione">
  <a:themeElements>
    <a:clrScheme name="Riunioni ione">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Riunioni 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iunioni 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148</TotalTime>
  <Words>892</Words>
  <Application>Microsoft Office PowerPoint</Application>
  <PresentationFormat>Widescreen</PresentationFormat>
  <Paragraphs>72</Paragraphs>
  <Slides>12</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12</vt:i4>
      </vt:variant>
    </vt:vector>
  </HeadingPairs>
  <TitlesOfParts>
    <vt:vector size="16" baseType="lpstr">
      <vt:lpstr>Arial</vt:lpstr>
      <vt:lpstr>Century Gothic</vt:lpstr>
      <vt:lpstr>Wingdings 3</vt:lpstr>
      <vt:lpstr>Riunioni ione</vt:lpstr>
      <vt:lpstr>LO PSICOLOGO: QUALE VALUTAZIONE PREOPERATORIA</vt:lpstr>
      <vt:lpstr>SICOB (società italiana chirurgia dell’obesità)</vt:lpstr>
      <vt:lpstr>QUALE VALUTAZIONE PREOPERATORIA ?</vt:lpstr>
      <vt:lpstr>Questionari </vt:lpstr>
      <vt:lpstr>ESAME DELLO STATO MENTALE </vt:lpstr>
      <vt:lpstr>Esame dello stato mentale pregresso e attuale </vt:lpstr>
      <vt:lpstr>Quale valutazione preoperatoria?   </vt:lpstr>
      <vt:lpstr>ASPETTI IMPORTANTI  DELL’INCONTRO VALUTATIVO </vt:lpstr>
      <vt:lpstr>Ascolto attivo</vt:lpstr>
      <vt:lpstr>ASPETTI IMPORTANTI DELL’INCONTRO VALUTATIVO</vt:lpstr>
      <vt:lpstr>CONCLUSIONE QUALE VALUTAZIONE PRE-OPERATORIA?</vt:lpstr>
      <vt:lpstr>Grazie per l’attenzione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 PSICOLOGO: QUALE VALUTAZIONE PREOPERATORIA</dc:title>
  <dc:creator>Livi, Cinzia</dc:creator>
  <cp:lastModifiedBy>Giacomo Bartoletti</cp:lastModifiedBy>
  <cp:revision>20</cp:revision>
  <dcterms:created xsi:type="dcterms:W3CDTF">2025-03-26T12:39:37Z</dcterms:created>
  <dcterms:modified xsi:type="dcterms:W3CDTF">2025-04-08T15:45:04Z</dcterms:modified>
</cp:coreProperties>
</file>